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media/image67.jpg" ContentType="image/png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0"/>
  </p:notesMasterIdLst>
  <p:sldIdLst>
    <p:sldId id="332" r:id="rId2"/>
    <p:sldId id="315" r:id="rId3"/>
    <p:sldId id="317" r:id="rId4"/>
    <p:sldId id="288" r:id="rId5"/>
    <p:sldId id="373" r:id="rId6"/>
    <p:sldId id="540" r:id="rId7"/>
    <p:sldId id="257" r:id="rId8"/>
    <p:sldId id="541" r:id="rId9"/>
    <p:sldId id="542" r:id="rId10"/>
    <p:sldId id="337" r:id="rId11"/>
    <p:sldId id="389" r:id="rId12"/>
    <p:sldId id="333" r:id="rId13"/>
    <p:sldId id="386" r:id="rId14"/>
    <p:sldId id="334" r:id="rId15"/>
    <p:sldId id="481" r:id="rId16"/>
    <p:sldId id="482" r:id="rId17"/>
    <p:sldId id="382" r:id="rId18"/>
    <p:sldId id="377" r:id="rId19"/>
    <p:sldId id="383" r:id="rId20"/>
    <p:sldId id="384" r:id="rId21"/>
    <p:sldId id="388" r:id="rId22"/>
    <p:sldId id="494" r:id="rId23"/>
    <p:sldId id="395" r:id="rId24"/>
    <p:sldId id="489" r:id="rId25"/>
    <p:sldId id="396" r:id="rId26"/>
    <p:sldId id="397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97" r:id="rId44"/>
    <p:sldId id="498" r:id="rId45"/>
    <p:sldId id="495" r:id="rId46"/>
    <p:sldId id="496" r:id="rId47"/>
    <p:sldId id="499" r:id="rId48"/>
    <p:sldId id="548" r:id="rId49"/>
    <p:sldId id="549" r:id="rId50"/>
    <p:sldId id="550" r:id="rId51"/>
    <p:sldId id="551" r:id="rId52"/>
    <p:sldId id="552" r:id="rId53"/>
    <p:sldId id="557" r:id="rId54"/>
    <p:sldId id="553" r:id="rId55"/>
    <p:sldId id="554" r:id="rId56"/>
    <p:sldId id="555" r:id="rId57"/>
    <p:sldId id="556" r:id="rId58"/>
    <p:sldId id="348" r:id="rId59"/>
    <p:sldId id="501" r:id="rId60"/>
    <p:sldId id="558" r:id="rId61"/>
    <p:sldId id="502" r:id="rId62"/>
    <p:sldId id="503" r:id="rId63"/>
    <p:sldId id="504" r:id="rId64"/>
    <p:sldId id="505" r:id="rId65"/>
    <p:sldId id="506" r:id="rId66"/>
    <p:sldId id="507" r:id="rId67"/>
    <p:sldId id="508" r:id="rId68"/>
    <p:sldId id="509" r:id="rId69"/>
    <p:sldId id="510" r:id="rId70"/>
    <p:sldId id="511" r:id="rId71"/>
    <p:sldId id="512" r:id="rId72"/>
    <p:sldId id="513" r:id="rId73"/>
    <p:sldId id="514" r:id="rId74"/>
    <p:sldId id="515" r:id="rId75"/>
    <p:sldId id="516" r:id="rId76"/>
    <p:sldId id="560" r:id="rId77"/>
    <p:sldId id="416" r:id="rId78"/>
    <p:sldId id="559" r:id="rId79"/>
    <p:sldId id="415" r:id="rId80"/>
    <p:sldId id="417" r:id="rId81"/>
    <p:sldId id="418" r:id="rId82"/>
    <p:sldId id="437" r:id="rId83"/>
    <p:sldId id="444" r:id="rId84"/>
    <p:sldId id="379" r:id="rId85"/>
    <p:sldId id="445" r:id="rId86"/>
    <p:sldId id="446" r:id="rId87"/>
    <p:sldId id="447" r:id="rId88"/>
    <p:sldId id="448" r:id="rId89"/>
    <p:sldId id="449" r:id="rId90"/>
    <p:sldId id="450" r:id="rId91"/>
    <p:sldId id="451" r:id="rId92"/>
    <p:sldId id="452" r:id="rId93"/>
    <p:sldId id="453" r:id="rId94"/>
    <p:sldId id="455" r:id="rId95"/>
    <p:sldId id="456" r:id="rId96"/>
    <p:sldId id="457" r:id="rId97"/>
    <p:sldId id="458" r:id="rId98"/>
    <p:sldId id="561" r:id="rId99"/>
    <p:sldId id="462" r:id="rId100"/>
    <p:sldId id="459" r:id="rId101"/>
    <p:sldId id="463" r:id="rId102"/>
    <p:sldId id="464" r:id="rId103"/>
    <p:sldId id="465" r:id="rId104"/>
    <p:sldId id="466" r:id="rId105"/>
    <p:sldId id="467" r:id="rId106"/>
    <p:sldId id="468" r:id="rId107"/>
    <p:sldId id="469" r:id="rId108"/>
    <p:sldId id="563" r:id="rId109"/>
    <p:sldId id="470" r:id="rId110"/>
    <p:sldId id="471" r:id="rId111"/>
    <p:sldId id="472" r:id="rId112"/>
    <p:sldId id="473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518" r:id="rId121"/>
    <p:sldId id="517" r:id="rId122"/>
    <p:sldId id="519" r:id="rId123"/>
    <p:sldId id="521" r:id="rId124"/>
    <p:sldId id="522" r:id="rId125"/>
    <p:sldId id="525" r:id="rId126"/>
    <p:sldId id="524" r:id="rId127"/>
    <p:sldId id="526" r:id="rId128"/>
    <p:sldId id="523" r:id="rId129"/>
    <p:sldId id="527" r:id="rId130"/>
    <p:sldId id="528" r:id="rId131"/>
    <p:sldId id="532" r:id="rId132"/>
    <p:sldId id="531" r:id="rId133"/>
    <p:sldId id="529" r:id="rId134"/>
    <p:sldId id="534" r:id="rId135"/>
    <p:sldId id="533" r:id="rId136"/>
    <p:sldId id="530" r:id="rId137"/>
    <p:sldId id="536" r:id="rId138"/>
    <p:sldId id="535" r:id="rId139"/>
    <p:sldId id="381" r:id="rId140"/>
    <p:sldId id="374" r:id="rId141"/>
    <p:sldId id="375" r:id="rId142"/>
    <p:sldId id="350" r:id="rId143"/>
    <p:sldId id="370" r:id="rId144"/>
    <p:sldId id="371" r:id="rId145"/>
    <p:sldId id="329" r:id="rId146"/>
    <p:sldId id="330" r:id="rId147"/>
    <p:sldId id="351" r:id="rId148"/>
    <p:sldId id="352" r:id="rId149"/>
    <p:sldId id="353" r:id="rId150"/>
    <p:sldId id="354" r:id="rId151"/>
    <p:sldId id="338" r:id="rId152"/>
    <p:sldId id="336" r:id="rId153"/>
    <p:sldId id="342" r:id="rId154"/>
    <p:sldId id="357" r:id="rId155"/>
    <p:sldId id="356" r:id="rId156"/>
    <p:sldId id="355" r:id="rId157"/>
    <p:sldId id="359" r:id="rId158"/>
    <p:sldId id="363" r:id="rId159"/>
    <p:sldId id="364" r:id="rId160"/>
    <p:sldId id="365" r:id="rId161"/>
    <p:sldId id="366" r:id="rId162"/>
    <p:sldId id="362" r:id="rId163"/>
    <p:sldId id="361" r:id="rId164"/>
    <p:sldId id="360" r:id="rId165"/>
    <p:sldId id="335" r:id="rId166"/>
    <p:sldId id="372" r:id="rId167"/>
    <p:sldId id="331" r:id="rId168"/>
    <p:sldId id="564" r:id="rId1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microsoft.com/office/2015/10/relationships/revisionInfo" Target="revisionInfo.xml"/><Relationship Id="rId17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50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35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544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0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6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54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539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822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43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187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072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370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530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33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315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11103428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71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1" r:id="rId18"/>
    <p:sldLayoutId id="2147483672" r:id="rId19"/>
    <p:sldLayoutId id="2147483673" r:id="rId20"/>
    <p:sldLayoutId id="2147483675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9.png"/><Relationship Id="rId4" Type="http://schemas.openxmlformats.org/officeDocument/2006/relationships/hyperlink" Target="https://en.wikipedia.org/wiki/Data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6.png"/><Relationship Id="rId5" Type="http://schemas.openxmlformats.org/officeDocument/2006/relationships/image" Target="../media/image94.jpg"/><Relationship Id="rId4" Type="http://schemas.openxmlformats.org/officeDocument/2006/relationships/notesSlide" Target="../notesSlides/notesSlide9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ny.rstudio.com/gallery" TargetMode="External"/><Relationship Id="rId4" Type="http://schemas.openxmlformats.org/officeDocument/2006/relationships/hyperlink" Target="https://shiny.rstudio.com/gallery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mailto:bryan256@msn.com" TargetMode="External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bryancafferky" TargetMode="External"/><Relationship Id="rId4" Type="http://schemas.openxmlformats.org/officeDocument/2006/relationships/hyperlink" Target="http://www.sql-f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/tree/master/DataScienceFromAto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data-science-process-overview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7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eople.hofstra.edu/Cong_Liu/PSY40/8_Lab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statcrunch.com/5.0/viewresult.php?resid=1656215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6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8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96" y="5183585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Data Science with R from A to Z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DA41-7540-42D3-925E-15FF971307B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90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omewhere Over the Rainbow - The Wizard of Oz (18) Movie CLIP (1939) HD">
            <a:hlinkClick r:id="" action="ppaction://media"/>
            <a:extLst>
              <a:ext uri="{FF2B5EF4-FFF2-40B4-BE49-F238E27FC236}">
                <a16:creationId xmlns:a16="http://schemas.microsoft.com/office/drawing/2014/main" id="{E2F17AF1-633D-4079-B4AF-AA6234369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782" y="55549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0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Getting Things Set Up</a:t>
            </a:r>
          </a:p>
        </p:txBody>
      </p:sp>
      <p:pic>
        <p:nvPicPr>
          <p:cNvPr id="2050" name="Picture 2" descr="Image result for setup install cartoon">
            <a:extLst>
              <a:ext uri="{FF2B5EF4-FFF2-40B4-BE49-F238E27FC236}">
                <a16:creationId xmlns:a16="http://schemas.microsoft.com/office/drawing/2014/main" id="{B4938202-1EF6-4CAA-91C3-1CD5DAC6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76" y="2384321"/>
            <a:ext cx="4074463" cy="28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4813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Lab: Get and Install R and R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086F-398A-4E58-99D1-5AB25702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9665" y="1766232"/>
            <a:ext cx="804579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CLI – Command Line interface.  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Designed for interactive single command at a time.  Must install this.</a:t>
            </a:r>
          </a:p>
          <a:p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R Studio – An Integrated Development Environment.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3"/>
              </a:rPr>
              <a:t>https://www.rstudio.com/products/rstudio/download/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complete script development environment.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8C386-BFC4-4634-B6E1-F2C5BC44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97" y="3650217"/>
            <a:ext cx="1090612" cy="122030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5A05951A-0B1C-4008-ADA5-8CD15007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2" y="1940116"/>
            <a:ext cx="1073157" cy="83169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Line Callout 2 7">
            <a:extLst>
              <a:ext uri="{FF2B5EF4-FFF2-40B4-BE49-F238E27FC236}">
                <a16:creationId xmlns:a16="http://schemas.microsoft.com/office/drawing/2014/main" id="{9DDABD3F-3D3E-4268-8010-79899B979CA2}"/>
              </a:ext>
            </a:extLst>
          </p:cNvPr>
          <p:cNvSpPr/>
          <p:nvPr/>
        </p:nvSpPr>
        <p:spPr>
          <a:xfrm>
            <a:off x="9507775" y="4124610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855"/>
              <a:gd name="adj6" fmla="val -5932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21544605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4 -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1033"/>
            <a:ext cx="10515600" cy="80023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Downloading RStudio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8897113" cy="463391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Callout: Bent Line 4"/>
          <p:cNvSpPr/>
          <p:nvPr/>
        </p:nvSpPr>
        <p:spPr>
          <a:xfrm>
            <a:off x="5867400" y="4038600"/>
            <a:ext cx="2057400" cy="5024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5964"/>
              <a:gd name="adj6" fmla="val -10354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Version</a:t>
            </a:r>
          </a:p>
        </p:txBody>
      </p:sp>
    </p:spTree>
    <p:extLst>
      <p:ext uri="{BB962C8B-B14F-4D97-AF65-F5344CB8AC3E}">
        <p14:creationId xmlns:p14="http://schemas.microsoft.com/office/powerpoint/2010/main" val="164146284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2142226" y="2128189"/>
            <a:ext cx="721743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Prerequisites. script_1_PreReq_for_DS_Step1.R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side use of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functions.script_2_scaleup.R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 Development Walk Through. script_3_RSQL_Walkthrough_final.R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491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Starting R and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389" y="15744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9B83-66EA-437C-B747-8D041DEE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073" y="1419172"/>
            <a:ext cx="3047209" cy="4807302"/>
          </a:xfrm>
          <a:prstGeom prst="rect">
            <a:avLst/>
          </a:prstGeom>
        </p:spPr>
      </p:pic>
      <p:sp>
        <p:nvSpPr>
          <p:cNvPr id="8" name="Line Callout 2 7"/>
          <p:cNvSpPr/>
          <p:nvPr/>
        </p:nvSpPr>
        <p:spPr>
          <a:xfrm>
            <a:off x="8353418" y="3822822"/>
            <a:ext cx="1532454" cy="7923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3298"/>
              <a:gd name="adj6" fmla="val -179341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64 Bit Most Recent Version</a:t>
            </a:r>
          </a:p>
        </p:txBody>
      </p:sp>
    </p:spTree>
    <p:extLst>
      <p:ext uri="{BB962C8B-B14F-4D97-AF65-F5344CB8AC3E}">
        <p14:creationId xmlns:p14="http://schemas.microsoft.com/office/powerpoint/2010/main" val="1039924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1033"/>
            <a:ext cx="10515600" cy="80023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R Console</a:t>
            </a:r>
          </a:p>
        </p:txBody>
      </p:sp>
      <p:sp>
        <p:nvSpPr>
          <p:cNvPr id="5" name="Callout: Bent Line 4"/>
          <p:cNvSpPr/>
          <p:nvPr/>
        </p:nvSpPr>
        <p:spPr>
          <a:xfrm>
            <a:off x="7825596" y="1951008"/>
            <a:ext cx="2057400" cy="5024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3252"/>
              <a:gd name="adj6" fmla="val -5616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E1D5D-8299-4A63-BAE7-060C472B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49" y="1236168"/>
            <a:ext cx="10102341" cy="53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819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Starting R and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389" y="15744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21859-AF90-480F-B375-2C92C3D2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21" y="1336366"/>
            <a:ext cx="2560809" cy="5064164"/>
          </a:xfrm>
          <a:prstGeom prst="rect">
            <a:avLst/>
          </a:prstGeom>
        </p:spPr>
      </p:pic>
      <p:sp>
        <p:nvSpPr>
          <p:cNvPr id="8" name="Line Callout 2 7"/>
          <p:cNvSpPr/>
          <p:nvPr/>
        </p:nvSpPr>
        <p:spPr>
          <a:xfrm>
            <a:off x="7973856" y="203959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497"/>
              <a:gd name="adj6" fmla="val -9791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 RStudio</a:t>
            </a:r>
          </a:p>
        </p:txBody>
      </p:sp>
    </p:spTree>
    <p:extLst>
      <p:ext uri="{BB962C8B-B14F-4D97-AF65-F5344CB8AC3E}">
        <p14:creationId xmlns:p14="http://schemas.microsoft.com/office/powerpoint/2010/main" val="4948919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389" y="15744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24" y="1040053"/>
            <a:ext cx="7258868" cy="525833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 rot="10800000">
            <a:off x="652535" y="2218589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251"/>
              <a:gd name="adj6" fmla="val -5079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399" y="244604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Script Editor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9779332" y="21412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 Memory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9948665" y="38684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Tabbed Views</a:t>
            </a:r>
          </a:p>
        </p:txBody>
      </p:sp>
      <p:sp>
        <p:nvSpPr>
          <p:cNvPr id="10" name="Line Callout 2 9"/>
          <p:cNvSpPr/>
          <p:nvPr/>
        </p:nvSpPr>
        <p:spPr>
          <a:xfrm rot="10800000">
            <a:off x="618669" y="4716255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63"/>
              <a:gd name="adj6" fmla="val -371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0733" y="4986048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 Console</a:t>
            </a:r>
          </a:p>
        </p:txBody>
      </p:sp>
    </p:spTree>
    <p:extLst>
      <p:ext uri="{BB962C8B-B14F-4D97-AF65-F5344CB8AC3E}">
        <p14:creationId xmlns:p14="http://schemas.microsoft.com/office/powerpoint/2010/main" val="282472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Overview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2348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Tour of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Shiny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1FBE9-5A80-4ABB-BF23-188C2C489474}"/>
              </a:ext>
            </a:extLst>
          </p:cNvPr>
          <p:cNvSpPr txBox="1"/>
          <p:nvPr/>
        </p:nvSpPr>
        <p:spPr>
          <a:xfrm>
            <a:off x="10255098" y="614110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 Scripts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8ECA5A1D-70FE-461F-9D6B-5C201E54697D}"/>
              </a:ext>
            </a:extLst>
          </p:cNvPr>
          <p:cNvSpPr/>
          <p:nvPr/>
        </p:nvSpPr>
        <p:spPr>
          <a:xfrm>
            <a:off x="555032" y="6218678"/>
            <a:ext cx="4131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https://shiny.rstudio.com/gallery</a:t>
            </a:r>
            <a:endParaRPr lang="en-US" dirty="0"/>
          </a:p>
          <a:p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23571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169550"/>
            <a:ext cx="4853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bryan256@msn.com</a:t>
            </a:r>
            <a:endParaRPr lang="en-US" sz="1200" dirty="0"/>
          </a:p>
          <a:p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www.sql-fy.com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  <p:pic>
        <p:nvPicPr>
          <p:cNvPr id="6" name="mustlern">
            <a:hlinkClick r:id="" action="ppaction://media"/>
            <a:extLst>
              <a:ext uri="{FF2B5EF4-FFF2-40B4-BE49-F238E27FC236}">
                <a16:creationId xmlns:a16="http://schemas.microsoft.com/office/drawing/2014/main" id="{BA325ED6-A0EE-471E-9407-DC67B1103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5049" y="54705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5034950" y="3551872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Part 2 Scripts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B024D-E7EB-4CF3-902B-AFD90DBF4A5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rgbClr val="0070C0"/>
                </a:solidFill>
              </a:rPr>
              <a:t>boxplot(</a:t>
            </a:r>
            <a:r>
              <a:rPr lang="en-US" sz="1600" dirty="0" err="1">
                <a:solidFill>
                  <a:srgbClr val="0070C0"/>
                </a:solidFill>
              </a:rPr>
              <a:t>iris$Sepal.Length</a:t>
            </a:r>
            <a:r>
              <a:rPr lang="en-US" sz="1600" dirty="0">
                <a:solidFill>
                  <a:srgbClr val="0070C0"/>
                </a:solidFill>
              </a:rPr>
              <a:t> ~ </a:t>
            </a:r>
            <a:r>
              <a:rPr lang="en-US" sz="1600" dirty="0" err="1">
                <a:solidFill>
                  <a:srgbClr val="0070C0"/>
                </a:solidFill>
              </a:rPr>
              <a:t>iris$Species</a:t>
            </a:r>
            <a:r>
              <a:rPr lang="en-US" sz="1600" dirty="0">
                <a:solidFill>
                  <a:srgbClr val="0070C0"/>
                </a:solidFill>
              </a:rPr>
              <a:t>, col = c("red", "</a:t>
            </a:r>
            <a:r>
              <a:rPr lang="en-US" sz="1600" dirty="0" err="1">
                <a:solidFill>
                  <a:srgbClr val="0070C0"/>
                </a:solidFill>
              </a:rPr>
              <a:t>darkgreen</a:t>
            </a:r>
            <a:r>
              <a:rPr lang="en-US" sz="1600" dirty="0">
                <a:solidFill>
                  <a:srgbClr val="0070C0"/>
                </a:solidFill>
              </a:rPr>
              <a:t>", "</a:t>
            </a:r>
            <a:r>
              <a:rPr lang="en-US" sz="1600" dirty="0" err="1">
                <a:solidFill>
                  <a:srgbClr val="0070C0"/>
                </a:solidFill>
              </a:rPr>
              <a:t>lightblue</a:t>
            </a:r>
            <a:r>
              <a:rPr lang="en-US" sz="1600" dirty="0">
                <a:solidFill>
                  <a:srgbClr val="0070C0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88900"/>
            <a:ext cx="10690225" cy="984250"/>
          </a:xfrm>
        </p:spPr>
        <p:txBody>
          <a:bodyPr/>
          <a:lstStyle/>
          <a:p>
            <a:r>
              <a:rPr lang="en-US" sz="4400" dirty="0"/>
              <a:t>Today’s Goals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26108" y="1302050"/>
            <a:ext cx="96641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Learn What R is?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Basic Programming Using the RStudio IDE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Access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Predictive Analytics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 Server/R Integration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Supercharging Power BI with 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Azure Machine Learning with 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912D5-9D42-44F3-8587-391A94D87BCB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9B95C-8F08-4E30-A587-5020D340F7C2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0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527155" y="3001992"/>
            <a:ext cx="2023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CD25D-234F-4F10-8EFA-4071161A1B06}"/>
              </a:ext>
            </a:extLst>
          </p:cNvPr>
          <p:cNvSpPr txBox="1"/>
          <p:nvPr/>
        </p:nvSpPr>
        <p:spPr>
          <a:xfrm>
            <a:off x="4316360" y="3907766"/>
            <a:ext cx="2444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R_Demo_6_DataFrame_Intro.R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Introduction/Getting Started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RStudio &amp; Packages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rgbClr val="FFC000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Statistics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3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Data Quality and Wrangling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461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Morning:  9:00 AM – 11:45 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836772" y="1534815"/>
            <a:ext cx="70050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SQL Server/R Integration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Analytics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Supercharging Power BI with R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6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Azure Machine Learning with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6212295"/>
            <a:ext cx="507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Lunch/Labs:  11:45 AM – 1:00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6237158" y="935924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Afternoon:  1:00 – 4:00 PM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9CDA70-2FE9-4EF8-AD56-BBA5570B2469}"/>
              </a:ext>
            </a:extLst>
          </p:cNvPr>
          <p:cNvSpPr txBox="1"/>
          <p:nvPr/>
        </p:nvSpPr>
        <p:spPr>
          <a:xfrm>
            <a:off x="6314536" y="6204307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Labs:  4:00 PM – 5:00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  <p:pic>
        <p:nvPicPr>
          <p:cNvPr id="4" name="imperial_march">
            <a:hlinkClick r:id="" action="ppaction://media"/>
            <a:extLst>
              <a:ext uri="{FF2B5EF4-FFF2-40B4-BE49-F238E27FC236}">
                <a16:creationId xmlns:a16="http://schemas.microsoft.com/office/drawing/2014/main" id="{63E78802-535B-47CB-B7BC-27EF94E5A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1947" y="56689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2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52189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</a:t>
            </a:r>
            <a:r>
              <a:rPr lang="en-US" dirty="0"/>
              <a:t>Roles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CC86B4-AAB3-4437-B9C2-42FCAE9D5C37}"/>
              </a:ext>
            </a:extLst>
          </p:cNvPr>
          <p:cNvSpPr/>
          <p:nvPr/>
        </p:nvSpPr>
        <p:spPr>
          <a:xfrm>
            <a:off x="2928592" y="6046312"/>
            <a:ext cx="7763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https://docs.microsoft.com/en-us/azure/machine-learning/data-science-process-overview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6B006-7D49-486F-BC23-7B18233905C3}"/>
              </a:ext>
            </a:extLst>
          </p:cNvPr>
          <p:cNvSpPr txBox="1"/>
          <p:nvPr/>
        </p:nvSpPr>
        <p:spPr bwMode="auto">
          <a:xfrm>
            <a:off x="239394" y="5802707"/>
            <a:ext cx="26891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600" dirty="0">
                <a:solidFill>
                  <a:srgbClr val="002060"/>
                </a:solidFill>
              </a:rPr>
              <a:t>A Team Based Perspective: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97F2D3-A13C-459B-A9DC-FC92BE22B3E5}"/>
              </a:ext>
            </a:extLst>
          </p:cNvPr>
          <p:cNvSpPr/>
          <p:nvPr/>
        </p:nvSpPr>
        <p:spPr>
          <a:xfrm>
            <a:off x="5103303" y="1185670"/>
            <a:ext cx="1793858" cy="148133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EFA000-6FC2-4FF7-9AC7-DB1E83C23738}"/>
              </a:ext>
            </a:extLst>
          </p:cNvPr>
          <p:cNvSpPr/>
          <p:nvPr/>
        </p:nvSpPr>
        <p:spPr>
          <a:xfrm>
            <a:off x="5103303" y="4200600"/>
            <a:ext cx="1793858" cy="14813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Deployment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D2030C-4FF4-4BA4-AE36-E25502CF9689}"/>
              </a:ext>
            </a:extLst>
          </p:cNvPr>
          <p:cNvSpPr/>
          <p:nvPr/>
        </p:nvSpPr>
        <p:spPr>
          <a:xfrm>
            <a:off x="7809963" y="2719174"/>
            <a:ext cx="1793858" cy="148133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Data Acquisition &amp; Understanding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3EA93D-6E1E-4917-9E49-C9414D3695F1}"/>
              </a:ext>
            </a:extLst>
          </p:cNvPr>
          <p:cNvSpPr/>
          <p:nvPr/>
        </p:nvSpPr>
        <p:spPr>
          <a:xfrm>
            <a:off x="2359584" y="2657808"/>
            <a:ext cx="1793858" cy="148133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Modeling</a:t>
            </a: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6021F7F2-74F4-427B-9B93-5D5C407063E6}"/>
              </a:ext>
            </a:extLst>
          </p:cNvPr>
          <p:cNvSpPr/>
          <p:nvPr/>
        </p:nvSpPr>
        <p:spPr>
          <a:xfrm rot="18226698">
            <a:off x="7284551" y="1757714"/>
            <a:ext cx="523403" cy="1211725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AB79449A-5B4F-49E0-9ACF-B74E5DF61C27}"/>
              </a:ext>
            </a:extLst>
          </p:cNvPr>
          <p:cNvSpPr/>
          <p:nvPr/>
        </p:nvSpPr>
        <p:spPr>
          <a:xfrm rot="3313581">
            <a:off x="4219490" y="1802195"/>
            <a:ext cx="411481" cy="1098609"/>
          </a:xfrm>
          <a:prstGeom prst="up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18B0213-D27E-4EF4-B6C8-A6CE6B2D3D23}"/>
              </a:ext>
            </a:extLst>
          </p:cNvPr>
          <p:cNvSpPr/>
          <p:nvPr/>
        </p:nvSpPr>
        <p:spPr>
          <a:xfrm rot="18234491">
            <a:off x="4175808" y="3823704"/>
            <a:ext cx="457772" cy="1311159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3F2D95A-7F90-4017-B4CE-1174D8030F9D}"/>
              </a:ext>
            </a:extLst>
          </p:cNvPr>
          <p:cNvSpPr/>
          <p:nvPr/>
        </p:nvSpPr>
        <p:spPr>
          <a:xfrm rot="3095682">
            <a:off x="7412256" y="3932831"/>
            <a:ext cx="457773" cy="1311159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CDAC679A-F144-4DB3-B400-8330B367883A}"/>
              </a:ext>
            </a:extLst>
          </p:cNvPr>
          <p:cNvSpPr/>
          <p:nvPr/>
        </p:nvSpPr>
        <p:spPr>
          <a:xfrm rot="16200000">
            <a:off x="5720001" y="2279700"/>
            <a:ext cx="523403" cy="2360339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13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388049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98059" y="3503954"/>
            <a:ext cx="20477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89494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0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307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2066156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6154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3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500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84671" y="1457384"/>
            <a:ext cx="9368625" cy="3114615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pic>
        <p:nvPicPr>
          <p:cNvPr id="4" name="Doctor Who - 2010 - Closing">
            <a:hlinkClick r:id="" action="ppaction://media"/>
            <a:extLst>
              <a:ext uri="{FF2B5EF4-FFF2-40B4-BE49-F238E27FC236}">
                <a16:creationId xmlns:a16="http://schemas.microsoft.com/office/drawing/2014/main" id="{4CA7213C-57BF-4031-B8F8-02F3629B2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1728" y="56948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34477</TotalTime>
  <Words>4209</Words>
  <Application>Microsoft Office PowerPoint</Application>
  <PresentationFormat>Widescreen</PresentationFormat>
  <Paragraphs>1001</Paragraphs>
  <Slides>168</Slides>
  <Notes>159</Notes>
  <HiddenSlides>0</HiddenSlides>
  <MMClips>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83" baseType="lpstr">
      <vt:lpstr>MS PGothic</vt:lpstr>
      <vt:lpstr>Arial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PowerPoint Presentation</vt:lpstr>
      <vt:lpstr>Today’s Goals</vt:lpstr>
      <vt:lpstr>Schedule</vt:lpstr>
      <vt:lpstr>Time to Find Your Inner Child!</vt:lpstr>
      <vt:lpstr>What is R?</vt:lpstr>
      <vt:lpstr>When to Use R?</vt:lpstr>
      <vt:lpstr>Why Use R?</vt:lpstr>
      <vt:lpstr>Integrated Development Environments</vt:lpstr>
      <vt:lpstr>Getting Things Set Up</vt:lpstr>
      <vt:lpstr>Lab: Get and Install R and R Studio</vt:lpstr>
      <vt:lpstr>Downloading RStudio</vt:lpstr>
      <vt:lpstr>Starting R and RStudio</vt:lpstr>
      <vt:lpstr>The R Console</vt:lpstr>
      <vt:lpstr>Starting R and RStudio</vt:lpstr>
      <vt:lpstr>RStudio</vt:lpstr>
      <vt:lpstr>R Overview</vt:lpstr>
      <vt:lpstr>RStudio Features: Script Types</vt:lpstr>
      <vt:lpstr>RStudio Features: Install Packages</vt:lpstr>
      <vt:lpstr>Review of Our Tour</vt:lpstr>
      <vt:lpstr>Part 2: R Programming Primer</vt:lpstr>
      <vt:lpstr>R Syntax</vt:lpstr>
      <vt:lpstr>R Programming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Data Frame</vt:lpstr>
      <vt:lpstr>Data Frame</vt:lpstr>
      <vt:lpstr>Creating a Data Frame</vt:lpstr>
      <vt:lpstr>Data Frame</vt:lpstr>
      <vt:lpstr>Data Frame</vt:lpstr>
      <vt:lpstr>Functions</vt:lpstr>
      <vt:lpstr>Functions</vt:lpstr>
      <vt:lpstr>apply functions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Popular Packages: sqldf</vt:lpstr>
      <vt:lpstr>PowerPoint Presentation</vt:lpstr>
      <vt:lpstr>Part 2: End</vt:lpstr>
      <vt:lpstr>Background on Data Science</vt:lpstr>
      <vt:lpstr>Background on Data Science</vt:lpstr>
      <vt:lpstr>PowerPoint Presentation</vt:lpstr>
      <vt:lpstr>Data Science: Revolution or Evolution</vt:lpstr>
      <vt:lpstr>Statistics &amp; Data Science Roles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Data Frame Shaping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End of Part 3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PowerPoint Presentation</vt:lpstr>
      <vt:lpstr>PowerPoint Presentation</vt:lpstr>
      <vt:lpstr>What is Data Science?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PowerPoint Presentation</vt:lpstr>
      <vt:lpstr>What is Predictive Modeling?</vt:lpstr>
      <vt:lpstr>Applications of Predictive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End of Part 4 -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</cp:lastModifiedBy>
  <cp:revision>455</cp:revision>
  <dcterms:created xsi:type="dcterms:W3CDTF">2015-12-02T19:37:42Z</dcterms:created>
  <dcterms:modified xsi:type="dcterms:W3CDTF">2017-12-07T19:02:32Z</dcterms:modified>
</cp:coreProperties>
</file>